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aleway Thin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Thin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alewayThin-italic.fntdata"/><Relationship Id="rId27" Type="http://schemas.openxmlformats.org/officeDocument/2006/relationships/font" Target="fonts/RalewayThin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Thin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dc1a5dcce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dc1a5dcce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dc1a5dcce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dc1a5dcce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18ce0513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18ce051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1a4e5d6a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1a4e5d6a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6bdd9a7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e6bdd9a7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dc1a5dcc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dc1a5dcc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dc1a5dcc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dc1a5dcc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dc1a5dcc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dc1a5dcc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dc1a5dcce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dc1a5dcc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dc1a5dcce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dc1a5dcce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c1a5dcc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dc1a5dcc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 batchnorm and relu act functions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dc1a5dcce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dc1a5dcce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main obj is to check if the synthetic data can be helpful in the class of the AD patients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first model which was trained with real …</a:t>
            </a:r>
            <a:br>
              <a:rPr lang="en"/>
            </a:br>
            <a:r>
              <a:rPr lang="en"/>
              <a:t>And in the 2nd with the comb of real and synthetic dataset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" y="100"/>
            <a:ext cx="5670125" cy="5143449"/>
          </a:xfrm>
          <a:custGeom>
            <a:rect b="b" l="l" r="r" t="t"/>
            <a:pathLst>
              <a:path extrusionOk="0" h="67160" w="83624">
                <a:moveTo>
                  <a:pt x="16926" y="33743"/>
                </a:moveTo>
                <a:lnTo>
                  <a:pt x="16926" y="33879"/>
                </a:lnTo>
                <a:lnTo>
                  <a:pt x="16899" y="33879"/>
                </a:lnTo>
                <a:lnTo>
                  <a:pt x="16899" y="34014"/>
                </a:lnTo>
                <a:lnTo>
                  <a:pt x="16790" y="33879"/>
                </a:lnTo>
                <a:lnTo>
                  <a:pt x="16926" y="33743"/>
                </a:lnTo>
                <a:close/>
                <a:moveTo>
                  <a:pt x="0" y="1"/>
                </a:moveTo>
                <a:lnTo>
                  <a:pt x="0" y="57015"/>
                </a:lnTo>
                <a:lnTo>
                  <a:pt x="8978" y="67159"/>
                </a:lnTo>
                <a:lnTo>
                  <a:pt x="83623" y="67159"/>
                </a:lnTo>
                <a:lnTo>
                  <a:pt x="2400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80518" y="1969444"/>
            <a:ext cx="4989634" cy="3172074"/>
          </a:xfrm>
          <a:custGeom>
            <a:rect b="b" l="l" r="r" t="t"/>
            <a:pathLst>
              <a:path extrusionOk="0" h="41419" w="73588">
                <a:moveTo>
                  <a:pt x="36780" y="0"/>
                </a:moveTo>
                <a:lnTo>
                  <a:pt x="0" y="41418"/>
                </a:lnTo>
                <a:lnTo>
                  <a:pt x="73587" y="41418"/>
                </a:lnTo>
                <a:lnTo>
                  <a:pt x="367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008225" y="1545450"/>
            <a:ext cx="24258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008225" y="3598050"/>
            <a:ext cx="242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>
            <a:off x="0" y="3872400"/>
            <a:ext cx="1275000" cy="1271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 rot="10800000">
            <a:off x="8450700" y="-50"/>
            <a:ext cx="693300" cy="691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 rot="10800000">
            <a:off x="7757400" y="-50"/>
            <a:ext cx="693300" cy="691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710100" y="1233175"/>
            <a:ext cx="3156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710100" y="2803075"/>
            <a:ext cx="3156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5126700" y="724075"/>
            <a:ext cx="3462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714375" y="1647825"/>
            <a:ext cx="27717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hasCustomPrompt="1" type="title"/>
          </p:nvPr>
        </p:nvSpPr>
        <p:spPr>
          <a:xfrm>
            <a:off x="710100" y="1106125"/>
            <a:ext cx="7723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710100" y="3152225"/>
            <a:ext cx="77238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3"/>
          <p:cNvSpPr/>
          <p:nvPr/>
        </p:nvSpPr>
        <p:spPr>
          <a:xfrm flipH="1" rot="10800000">
            <a:off x="0" y="25"/>
            <a:ext cx="1590600" cy="2207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0" y="2206875"/>
            <a:ext cx="1590600" cy="2948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 flipH="1">
            <a:off x="7553400" y="2947875"/>
            <a:ext cx="1590600" cy="2207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 rot="10800000">
            <a:off x="7553400" y="25"/>
            <a:ext cx="1590600" cy="2948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25" y="3323"/>
            <a:ext cx="1626673" cy="1833568"/>
          </a:xfrm>
          <a:custGeom>
            <a:rect b="b" l="l" r="r" t="t"/>
            <a:pathLst>
              <a:path extrusionOk="0" h="33608" w="29783">
                <a:moveTo>
                  <a:pt x="28" y="1"/>
                </a:moveTo>
                <a:lnTo>
                  <a:pt x="1" y="33607"/>
                </a:lnTo>
                <a:lnTo>
                  <a:pt x="2978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710100" y="1654950"/>
            <a:ext cx="3143700" cy="18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5641200" y="909600"/>
            <a:ext cx="2792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87" name="Google Shape;87;p16"/>
          <p:cNvSpPr txBox="1"/>
          <p:nvPr>
            <p:ph hasCustomPrompt="1" idx="2" type="title"/>
          </p:nvPr>
        </p:nvSpPr>
        <p:spPr>
          <a:xfrm>
            <a:off x="4309050" y="728525"/>
            <a:ext cx="876900" cy="63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/>
          <p:nvPr>
            <p:ph hasCustomPrompt="1" idx="3" type="title"/>
          </p:nvPr>
        </p:nvSpPr>
        <p:spPr>
          <a:xfrm>
            <a:off x="4309050" y="1744291"/>
            <a:ext cx="876900" cy="63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/>
          <p:nvPr>
            <p:ph hasCustomPrompt="1" idx="4" type="title"/>
          </p:nvPr>
        </p:nvSpPr>
        <p:spPr>
          <a:xfrm>
            <a:off x="4309050" y="2760037"/>
            <a:ext cx="876900" cy="63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6"/>
          <p:cNvSpPr txBox="1"/>
          <p:nvPr>
            <p:ph hasCustomPrompt="1" idx="5" type="title"/>
          </p:nvPr>
        </p:nvSpPr>
        <p:spPr>
          <a:xfrm>
            <a:off x="4309050" y="3776587"/>
            <a:ext cx="876900" cy="63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/>
          <p:nvPr>
            <p:ph idx="6" type="subTitle"/>
          </p:nvPr>
        </p:nvSpPr>
        <p:spPr>
          <a:xfrm>
            <a:off x="5641200" y="539400"/>
            <a:ext cx="27927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7" type="subTitle"/>
          </p:nvPr>
        </p:nvSpPr>
        <p:spPr>
          <a:xfrm>
            <a:off x="5641200" y="1926250"/>
            <a:ext cx="2792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93" name="Google Shape;93;p16"/>
          <p:cNvSpPr txBox="1"/>
          <p:nvPr>
            <p:ph idx="8" type="subTitle"/>
          </p:nvPr>
        </p:nvSpPr>
        <p:spPr>
          <a:xfrm>
            <a:off x="5641200" y="1556050"/>
            <a:ext cx="27927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9" type="subTitle"/>
          </p:nvPr>
        </p:nvSpPr>
        <p:spPr>
          <a:xfrm>
            <a:off x="5641200" y="2941125"/>
            <a:ext cx="2792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95" name="Google Shape;95;p16"/>
          <p:cNvSpPr txBox="1"/>
          <p:nvPr>
            <p:ph idx="13" type="subTitle"/>
          </p:nvPr>
        </p:nvSpPr>
        <p:spPr>
          <a:xfrm>
            <a:off x="5641200" y="2570925"/>
            <a:ext cx="27927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4" type="subTitle"/>
          </p:nvPr>
        </p:nvSpPr>
        <p:spPr>
          <a:xfrm>
            <a:off x="5641200" y="3956000"/>
            <a:ext cx="2792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97" name="Google Shape;97;p16"/>
          <p:cNvSpPr txBox="1"/>
          <p:nvPr>
            <p:ph idx="15" type="subTitle"/>
          </p:nvPr>
        </p:nvSpPr>
        <p:spPr>
          <a:xfrm>
            <a:off x="5641200" y="3585800"/>
            <a:ext cx="27927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opic alternative">
  <p:cSld name="CUSTOM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710100" y="1449750"/>
            <a:ext cx="31437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710100" y="2190751"/>
            <a:ext cx="31437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>
            <a:off x="4316525" y="-1025"/>
            <a:ext cx="4827000" cy="514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 rot="10800000">
            <a:off x="4316524" y="-3161"/>
            <a:ext cx="4825226" cy="5143686"/>
          </a:xfrm>
          <a:custGeom>
            <a:rect b="b" l="l" r="r" t="t"/>
            <a:pathLst>
              <a:path extrusionOk="0" h="33581" w="25850">
                <a:moveTo>
                  <a:pt x="0" y="1"/>
                </a:moveTo>
                <a:lnTo>
                  <a:pt x="12911" y="16818"/>
                </a:lnTo>
                <a:lnTo>
                  <a:pt x="25768" y="33580"/>
                </a:lnTo>
                <a:lnTo>
                  <a:pt x="25849" y="33580"/>
                </a:lnTo>
                <a:lnTo>
                  <a:pt x="258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opic alternative 2">
  <p:cSld name="CUSTOM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2709775"/>
            <a:ext cx="2258100" cy="2443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710100" y="3649375"/>
            <a:ext cx="3666600" cy="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277" y="2574935"/>
            <a:ext cx="1159982" cy="2573012"/>
          </a:xfrm>
          <a:custGeom>
            <a:rect b="b" l="l" r="r" t="t"/>
            <a:pathLst>
              <a:path extrusionOk="0" h="33553" w="25796">
                <a:moveTo>
                  <a:pt x="28" y="0"/>
                </a:moveTo>
                <a:lnTo>
                  <a:pt x="28" y="163"/>
                </a:lnTo>
                <a:lnTo>
                  <a:pt x="1" y="33525"/>
                </a:lnTo>
                <a:lnTo>
                  <a:pt x="245" y="33525"/>
                </a:lnTo>
                <a:lnTo>
                  <a:pt x="25796" y="33552"/>
                </a:lnTo>
                <a:lnTo>
                  <a:pt x="12993" y="16871"/>
                </a:lnTo>
                <a:lnTo>
                  <a:pt x="109" y="54"/>
                </a:lnTo>
                <a:lnTo>
                  <a:pt x="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1491" y="-150"/>
            <a:ext cx="1161196" cy="2575159"/>
          </a:xfrm>
          <a:custGeom>
            <a:rect b="b" l="l" r="r" t="t"/>
            <a:pathLst>
              <a:path extrusionOk="0" h="33581" w="25823">
                <a:moveTo>
                  <a:pt x="1" y="1"/>
                </a:moveTo>
                <a:lnTo>
                  <a:pt x="1" y="82"/>
                </a:lnTo>
                <a:lnTo>
                  <a:pt x="1" y="33580"/>
                </a:lnTo>
                <a:lnTo>
                  <a:pt x="25823" y="33580"/>
                </a:lnTo>
                <a:lnTo>
                  <a:pt x="12966" y="16818"/>
                </a:lnTo>
                <a:lnTo>
                  <a:pt x="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3964" y="-150"/>
            <a:ext cx="1162410" cy="2575159"/>
          </a:xfrm>
          <a:custGeom>
            <a:rect b="b" l="l" r="r" t="t"/>
            <a:pathLst>
              <a:path extrusionOk="0" h="33581" w="25850">
                <a:moveTo>
                  <a:pt x="0" y="1"/>
                </a:moveTo>
                <a:lnTo>
                  <a:pt x="12911" y="16818"/>
                </a:lnTo>
                <a:lnTo>
                  <a:pt x="25768" y="33580"/>
                </a:lnTo>
                <a:lnTo>
                  <a:pt x="25849" y="33580"/>
                </a:lnTo>
                <a:lnTo>
                  <a:pt x="258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3964" y="2574935"/>
            <a:ext cx="1162410" cy="2573012"/>
          </a:xfrm>
          <a:custGeom>
            <a:rect b="b" l="l" r="r" t="t"/>
            <a:pathLst>
              <a:path extrusionOk="0" h="33553" w="25850">
                <a:moveTo>
                  <a:pt x="0" y="0"/>
                </a:moveTo>
                <a:lnTo>
                  <a:pt x="27" y="54"/>
                </a:lnTo>
                <a:lnTo>
                  <a:pt x="12911" y="16871"/>
                </a:lnTo>
                <a:lnTo>
                  <a:pt x="25714" y="33552"/>
                </a:lnTo>
                <a:lnTo>
                  <a:pt x="25849" y="33552"/>
                </a:lnTo>
                <a:lnTo>
                  <a:pt x="25849" y="136"/>
                </a:lnTo>
                <a:lnTo>
                  <a:pt x="25849" y="27"/>
                </a:lnTo>
                <a:lnTo>
                  <a:pt x="2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337875" y="1871600"/>
            <a:ext cx="4236900" cy="15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12" name="Google Shape;112;p19"/>
          <p:cNvSpPr/>
          <p:nvPr/>
        </p:nvSpPr>
        <p:spPr>
          <a:xfrm rot="10800000">
            <a:off x="7984018" y="-150"/>
            <a:ext cx="1159982" cy="2573012"/>
          </a:xfrm>
          <a:custGeom>
            <a:rect b="b" l="l" r="r" t="t"/>
            <a:pathLst>
              <a:path extrusionOk="0" h="33553" w="25796">
                <a:moveTo>
                  <a:pt x="28" y="0"/>
                </a:moveTo>
                <a:lnTo>
                  <a:pt x="28" y="163"/>
                </a:lnTo>
                <a:lnTo>
                  <a:pt x="1" y="33525"/>
                </a:lnTo>
                <a:lnTo>
                  <a:pt x="245" y="33525"/>
                </a:lnTo>
                <a:lnTo>
                  <a:pt x="25796" y="33552"/>
                </a:lnTo>
                <a:lnTo>
                  <a:pt x="12993" y="16871"/>
                </a:lnTo>
                <a:lnTo>
                  <a:pt x="109" y="54"/>
                </a:lnTo>
                <a:lnTo>
                  <a:pt x="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 rot="10800000">
            <a:off x="7981589" y="2572788"/>
            <a:ext cx="1161196" cy="2575159"/>
          </a:xfrm>
          <a:custGeom>
            <a:rect b="b" l="l" r="r" t="t"/>
            <a:pathLst>
              <a:path extrusionOk="0" h="33581" w="25823">
                <a:moveTo>
                  <a:pt x="1" y="1"/>
                </a:moveTo>
                <a:lnTo>
                  <a:pt x="1" y="82"/>
                </a:lnTo>
                <a:lnTo>
                  <a:pt x="1" y="33580"/>
                </a:lnTo>
                <a:lnTo>
                  <a:pt x="25823" y="33580"/>
                </a:lnTo>
                <a:lnTo>
                  <a:pt x="12966" y="16818"/>
                </a:lnTo>
                <a:lnTo>
                  <a:pt x="5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 rot="10800000">
            <a:off x="7977902" y="2572788"/>
            <a:ext cx="1162410" cy="2575159"/>
          </a:xfrm>
          <a:custGeom>
            <a:rect b="b" l="l" r="r" t="t"/>
            <a:pathLst>
              <a:path extrusionOk="0" h="33581" w="25850">
                <a:moveTo>
                  <a:pt x="0" y="1"/>
                </a:moveTo>
                <a:lnTo>
                  <a:pt x="12911" y="16818"/>
                </a:lnTo>
                <a:lnTo>
                  <a:pt x="25768" y="33580"/>
                </a:lnTo>
                <a:lnTo>
                  <a:pt x="25849" y="33580"/>
                </a:lnTo>
                <a:lnTo>
                  <a:pt x="258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 rot="10800000">
            <a:off x="7977902" y="-150"/>
            <a:ext cx="1162410" cy="2573012"/>
          </a:xfrm>
          <a:custGeom>
            <a:rect b="b" l="l" r="r" t="t"/>
            <a:pathLst>
              <a:path extrusionOk="0" h="33553" w="25850">
                <a:moveTo>
                  <a:pt x="0" y="0"/>
                </a:moveTo>
                <a:lnTo>
                  <a:pt x="27" y="54"/>
                </a:lnTo>
                <a:lnTo>
                  <a:pt x="12911" y="16871"/>
                </a:lnTo>
                <a:lnTo>
                  <a:pt x="25714" y="33552"/>
                </a:lnTo>
                <a:lnTo>
                  <a:pt x="25849" y="33552"/>
                </a:lnTo>
                <a:lnTo>
                  <a:pt x="25849" y="136"/>
                </a:lnTo>
                <a:lnTo>
                  <a:pt x="25849" y="27"/>
                </a:lnTo>
                <a:lnTo>
                  <a:pt x="258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2343150" y="3467300"/>
            <a:ext cx="4236900" cy="428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0" y="2106484"/>
            <a:ext cx="9144000" cy="3036898"/>
            <a:chOff x="0" y="1643082"/>
            <a:chExt cx="9144000" cy="3500343"/>
          </a:xfrm>
        </p:grpSpPr>
        <p:sp>
          <p:nvSpPr>
            <p:cNvPr id="119" name="Google Shape;119;p20"/>
            <p:cNvSpPr/>
            <p:nvPr/>
          </p:nvSpPr>
          <p:spPr>
            <a:xfrm>
              <a:off x="0" y="3228825"/>
              <a:ext cx="9144000" cy="191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0" y="1643082"/>
              <a:ext cx="9136800" cy="15933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0"/>
          <p:cNvSpPr txBox="1"/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>
            <a:off x="710100" y="2185001"/>
            <a:ext cx="20664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23" name="Google Shape;123;p20"/>
          <p:cNvSpPr txBox="1"/>
          <p:nvPr>
            <p:ph idx="2" type="subTitle"/>
          </p:nvPr>
        </p:nvSpPr>
        <p:spPr>
          <a:xfrm>
            <a:off x="710100" y="1895500"/>
            <a:ext cx="2066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hasCustomPrompt="1" idx="3" type="title"/>
          </p:nvPr>
        </p:nvSpPr>
        <p:spPr>
          <a:xfrm>
            <a:off x="1494150" y="1278600"/>
            <a:ext cx="493800" cy="4938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0"/>
          <p:cNvSpPr txBox="1"/>
          <p:nvPr>
            <p:ph idx="4" type="subTitle"/>
          </p:nvPr>
        </p:nvSpPr>
        <p:spPr>
          <a:xfrm>
            <a:off x="3538800" y="2185001"/>
            <a:ext cx="20664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26" name="Google Shape;126;p20"/>
          <p:cNvSpPr txBox="1"/>
          <p:nvPr>
            <p:ph idx="5" type="subTitle"/>
          </p:nvPr>
        </p:nvSpPr>
        <p:spPr>
          <a:xfrm>
            <a:off x="3538800" y="1895500"/>
            <a:ext cx="2066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hasCustomPrompt="1" idx="6" type="title"/>
          </p:nvPr>
        </p:nvSpPr>
        <p:spPr>
          <a:xfrm>
            <a:off x="4322850" y="1276650"/>
            <a:ext cx="493800" cy="497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0"/>
          <p:cNvSpPr txBox="1"/>
          <p:nvPr>
            <p:ph idx="7" type="subTitle"/>
          </p:nvPr>
        </p:nvSpPr>
        <p:spPr>
          <a:xfrm>
            <a:off x="6367500" y="2185001"/>
            <a:ext cx="20664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29" name="Google Shape;129;p20"/>
          <p:cNvSpPr txBox="1"/>
          <p:nvPr>
            <p:ph idx="8" type="subTitle"/>
          </p:nvPr>
        </p:nvSpPr>
        <p:spPr>
          <a:xfrm>
            <a:off x="6367500" y="1895500"/>
            <a:ext cx="2066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hasCustomPrompt="1" idx="9" type="title"/>
          </p:nvPr>
        </p:nvSpPr>
        <p:spPr>
          <a:xfrm>
            <a:off x="7151550" y="1276650"/>
            <a:ext cx="493800" cy="497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0"/>
          <p:cNvSpPr txBox="1"/>
          <p:nvPr>
            <p:ph idx="13" type="subTitle"/>
          </p:nvPr>
        </p:nvSpPr>
        <p:spPr>
          <a:xfrm>
            <a:off x="710100" y="3910051"/>
            <a:ext cx="20664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32" name="Google Shape;132;p20"/>
          <p:cNvSpPr txBox="1"/>
          <p:nvPr>
            <p:ph idx="14" type="subTitle"/>
          </p:nvPr>
        </p:nvSpPr>
        <p:spPr>
          <a:xfrm>
            <a:off x="710100" y="3620550"/>
            <a:ext cx="2066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hasCustomPrompt="1" idx="15" type="title"/>
          </p:nvPr>
        </p:nvSpPr>
        <p:spPr>
          <a:xfrm>
            <a:off x="1494150" y="3001700"/>
            <a:ext cx="493800" cy="4938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0"/>
          <p:cNvSpPr txBox="1"/>
          <p:nvPr>
            <p:ph idx="16" type="subTitle"/>
          </p:nvPr>
        </p:nvSpPr>
        <p:spPr>
          <a:xfrm>
            <a:off x="3538800" y="3910051"/>
            <a:ext cx="20664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35" name="Google Shape;135;p20"/>
          <p:cNvSpPr txBox="1"/>
          <p:nvPr>
            <p:ph idx="17" type="subTitle"/>
          </p:nvPr>
        </p:nvSpPr>
        <p:spPr>
          <a:xfrm>
            <a:off x="3538800" y="3620550"/>
            <a:ext cx="2066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hasCustomPrompt="1" idx="18" type="title"/>
          </p:nvPr>
        </p:nvSpPr>
        <p:spPr>
          <a:xfrm>
            <a:off x="4322850" y="3001700"/>
            <a:ext cx="493800" cy="4938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0"/>
          <p:cNvSpPr txBox="1"/>
          <p:nvPr>
            <p:ph idx="19" type="subTitle"/>
          </p:nvPr>
        </p:nvSpPr>
        <p:spPr>
          <a:xfrm>
            <a:off x="6367500" y="3910051"/>
            <a:ext cx="20664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38" name="Google Shape;138;p20"/>
          <p:cNvSpPr txBox="1"/>
          <p:nvPr>
            <p:ph idx="20" type="subTitle"/>
          </p:nvPr>
        </p:nvSpPr>
        <p:spPr>
          <a:xfrm>
            <a:off x="6367500" y="3620550"/>
            <a:ext cx="2066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hasCustomPrompt="1" idx="21" type="title"/>
          </p:nvPr>
        </p:nvSpPr>
        <p:spPr>
          <a:xfrm>
            <a:off x="7151550" y="3001700"/>
            <a:ext cx="493800" cy="4938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0"/>
          <p:cNvSpPr/>
          <p:nvPr/>
        </p:nvSpPr>
        <p:spPr>
          <a:xfrm flipH="1" rot="10800000">
            <a:off x="0" y="0"/>
            <a:ext cx="1149000" cy="994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572100" y="-24"/>
            <a:ext cx="4571975" cy="5143471"/>
          </a:xfrm>
          <a:custGeom>
            <a:rect b="b" l="l" r="r" t="t"/>
            <a:pathLst>
              <a:path extrusionOk="0" h="25308" w="59700">
                <a:moveTo>
                  <a:pt x="59510" y="1"/>
                </a:moveTo>
                <a:lnTo>
                  <a:pt x="0" y="25307"/>
                </a:lnTo>
                <a:lnTo>
                  <a:pt x="59700" y="25307"/>
                </a:lnTo>
                <a:lnTo>
                  <a:pt x="59700" y="109"/>
                </a:lnTo>
                <a:lnTo>
                  <a:pt x="597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25" y="-197"/>
            <a:ext cx="4572052" cy="5143475"/>
          </a:xfrm>
          <a:custGeom>
            <a:rect b="b" l="l" r="r" t="t"/>
            <a:pathLst>
              <a:path extrusionOk="0" h="33526" w="59701">
                <a:moveTo>
                  <a:pt x="0" y="1"/>
                </a:moveTo>
                <a:lnTo>
                  <a:pt x="0" y="33526"/>
                </a:lnTo>
                <a:lnTo>
                  <a:pt x="59700" y="33526"/>
                </a:lnTo>
                <a:lnTo>
                  <a:pt x="59700" y="33444"/>
                </a:lnTo>
                <a:lnTo>
                  <a:pt x="597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710100" y="1652150"/>
            <a:ext cx="3143700" cy="10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10100" y="2673951"/>
            <a:ext cx="31437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1"/>
          <p:cNvSpPr/>
          <p:nvPr/>
        </p:nvSpPr>
        <p:spPr>
          <a:xfrm rot="10800000">
            <a:off x="7165200" y="-1"/>
            <a:ext cx="1978800" cy="197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928200" y="2760775"/>
            <a:ext cx="20484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45" name="Google Shape;145;p21"/>
          <p:cNvSpPr txBox="1"/>
          <p:nvPr>
            <p:ph idx="2" type="subTitle"/>
          </p:nvPr>
        </p:nvSpPr>
        <p:spPr>
          <a:xfrm>
            <a:off x="928200" y="2391775"/>
            <a:ext cx="20484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3" type="subTitle"/>
          </p:nvPr>
        </p:nvSpPr>
        <p:spPr>
          <a:xfrm>
            <a:off x="3549463" y="2760775"/>
            <a:ext cx="20484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47" name="Google Shape;147;p21"/>
          <p:cNvSpPr txBox="1"/>
          <p:nvPr>
            <p:ph idx="4" type="subTitle"/>
          </p:nvPr>
        </p:nvSpPr>
        <p:spPr>
          <a:xfrm>
            <a:off x="3549463" y="2391775"/>
            <a:ext cx="20484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5" type="subTitle"/>
          </p:nvPr>
        </p:nvSpPr>
        <p:spPr>
          <a:xfrm>
            <a:off x="6167388" y="2760775"/>
            <a:ext cx="20484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49" name="Google Shape;149;p21"/>
          <p:cNvSpPr txBox="1"/>
          <p:nvPr>
            <p:ph idx="6" type="subTitle"/>
          </p:nvPr>
        </p:nvSpPr>
        <p:spPr>
          <a:xfrm>
            <a:off x="6167388" y="2391775"/>
            <a:ext cx="20484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10100" y="445025"/>
            <a:ext cx="42528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grpSp>
        <p:nvGrpSpPr>
          <p:cNvPr id="152" name="Google Shape;152;p22"/>
          <p:cNvGrpSpPr/>
          <p:nvPr/>
        </p:nvGrpSpPr>
        <p:grpSpPr>
          <a:xfrm>
            <a:off x="5566901" y="3975"/>
            <a:ext cx="3576548" cy="5143500"/>
            <a:chOff x="5221056" y="3975"/>
            <a:chExt cx="3922944" cy="5143500"/>
          </a:xfrm>
        </p:grpSpPr>
        <p:sp>
          <p:nvSpPr>
            <p:cNvPr id="153" name="Google Shape;153;p22"/>
            <p:cNvSpPr/>
            <p:nvPr/>
          </p:nvSpPr>
          <p:spPr>
            <a:xfrm>
              <a:off x="7034400" y="3975"/>
              <a:ext cx="2109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 flipH="1">
              <a:off x="5221056" y="3975"/>
              <a:ext cx="1820400" cy="5143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2"/>
          <p:cNvSpPr txBox="1"/>
          <p:nvPr/>
        </p:nvSpPr>
        <p:spPr>
          <a:xfrm>
            <a:off x="717200" y="3855800"/>
            <a:ext cx="3897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9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9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9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0100" y="1152475"/>
            <a:ext cx="772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 rot="10800000">
            <a:off x="8398800" y="225"/>
            <a:ext cx="745200" cy="74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 rot="10800000">
            <a:off x="7653625" y="225"/>
            <a:ext cx="745200" cy="74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4086600"/>
            <a:ext cx="1056900" cy="10569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25"/>
            <a:ext cx="1590600" cy="2207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100" y="2194875"/>
            <a:ext cx="9144000" cy="29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2206875"/>
            <a:ext cx="1590600" cy="2948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439263" y="3006325"/>
            <a:ext cx="278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439263" y="3372025"/>
            <a:ext cx="27888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4913988" y="3006325"/>
            <a:ext cx="278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4913988" y="3372025"/>
            <a:ext cx="27888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flipH="1" rot="10800000">
            <a:off x="-100" y="100"/>
            <a:ext cx="3574500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 flipH="1">
            <a:off x="-100" y="100"/>
            <a:ext cx="3574500" cy="5143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970788" y="888850"/>
            <a:ext cx="1700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2" type="subTitle"/>
          </p:nvPr>
        </p:nvSpPr>
        <p:spPr>
          <a:xfrm>
            <a:off x="3961500" y="1254575"/>
            <a:ext cx="21414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961488" y="2782550"/>
            <a:ext cx="171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4" type="subTitle"/>
          </p:nvPr>
        </p:nvSpPr>
        <p:spPr>
          <a:xfrm>
            <a:off x="3961503" y="3148259"/>
            <a:ext cx="2141400" cy="1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41" name="Google Shape;41;p6"/>
          <p:cNvSpPr txBox="1"/>
          <p:nvPr>
            <p:ph idx="5" type="subTitle"/>
          </p:nvPr>
        </p:nvSpPr>
        <p:spPr>
          <a:xfrm>
            <a:off x="6498088" y="888850"/>
            <a:ext cx="171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6" type="subTitle"/>
          </p:nvPr>
        </p:nvSpPr>
        <p:spPr>
          <a:xfrm>
            <a:off x="6498093" y="1254565"/>
            <a:ext cx="2139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43" name="Google Shape;43;p6"/>
          <p:cNvSpPr txBox="1"/>
          <p:nvPr>
            <p:ph idx="7" type="subTitle"/>
          </p:nvPr>
        </p:nvSpPr>
        <p:spPr>
          <a:xfrm>
            <a:off x="6498088" y="2782550"/>
            <a:ext cx="171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8" type="subTitle"/>
          </p:nvPr>
        </p:nvSpPr>
        <p:spPr>
          <a:xfrm>
            <a:off x="6498088" y="3148250"/>
            <a:ext cx="2139600" cy="1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10800000">
            <a:off x="0" y="0"/>
            <a:ext cx="1129200" cy="112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 flipH="1">
            <a:off x="6279600" y="445025"/>
            <a:ext cx="2864400" cy="469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5934075" y="150"/>
            <a:ext cx="3209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4867275" y="3867450"/>
            <a:ext cx="1066800" cy="1276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 flipH="1">
            <a:off x="8328375" y="150"/>
            <a:ext cx="815400" cy="982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7101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0100" y="445025"/>
            <a:ext cx="7726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7" name="Google Shape;57;p9"/>
          <p:cNvGrpSpPr/>
          <p:nvPr/>
        </p:nvGrpSpPr>
        <p:grpSpPr>
          <a:xfrm>
            <a:off x="5933683" y="982508"/>
            <a:ext cx="3209770" cy="2885049"/>
            <a:chOff x="1019068" y="1639035"/>
            <a:chExt cx="2724300" cy="2448692"/>
          </a:xfrm>
        </p:grpSpPr>
        <p:sp>
          <p:nvSpPr>
            <p:cNvPr id="58" name="Google Shape;58;p9"/>
            <p:cNvSpPr/>
            <p:nvPr/>
          </p:nvSpPr>
          <p:spPr>
            <a:xfrm flipH="1">
              <a:off x="1019068" y="1639035"/>
              <a:ext cx="2724300" cy="1869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flipH="1">
              <a:off x="1019200" y="3367751"/>
              <a:ext cx="764966" cy="719977"/>
            </a:xfrm>
            <a:custGeom>
              <a:rect b="b" l="l" r="r" t="t"/>
              <a:pathLst>
                <a:path extrusionOk="0" h="33581" w="25850">
                  <a:moveTo>
                    <a:pt x="0" y="1"/>
                  </a:moveTo>
                  <a:lnTo>
                    <a:pt x="12911" y="16818"/>
                  </a:lnTo>
                  <a:lnTo>
                    <a:pt x="25768" y="33580"/>
                  </a:lnTo>
                  <a:lnTo>
                    <a:pt x="25849" y="33580"/>
                  </a:lnTo>
                  <a:lnTo>
                    <a:pt x="258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/>
          <p:nvPr/>
        </p:nvSpPr>
        <p:spPr>
          <a:xfrm flipH="1" rot="10800000">
            <a:off x="0" y="0"/>
            <a:ext cx="1129200" cy="112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0" y="0"/>
            <a:ext cx="4762500" cy="5153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4867800" y="539400"/>
            <a:ext cx="3566100" cy="40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b="1" sz="2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b="1" sz="2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b="1" sz="2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b="1" sz="2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b="1" sz="2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b="1" sz="2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b="1" sz="2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b="1" sz="2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b="1" sz="2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100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ctrTitle"/>
          </p:nvPr>
        </p:nvSpPr>
        <p:spPr>
          <a:xfrm>
            <a:off x="3681525" y="1729350"/>
            <a:ext cx="5216400" cy="16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Alzheimer's MRI Image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964400" y="459950"/>
            <a:ext cx="502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Raleway Thin"/>
                <a:ea typeface="Raleway Thin"/>
                <a:cs typeface="Raleway Thin"/>
                <a:sym typeface="Raleway Thin"/>
              </a:rPr>
              <a:t>Synthetic Health Data Hackathon 2020</a:t>
            </a:r>
            <a:endParaRPr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800" y="620650"/>
            <a:ext cx="769500" cy="7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5790300" y="3601150"/>
            <a:ext cx="3000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Team Aryubia</a:t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710100" y="3035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Grad-Cam and AryubiaNet</a:t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1329655" y="3595013"/>
            <a:ext cx="20163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leway Thin"/>
                <a:ea typeface="Raleway Thin"/>
                <a:cs typeface="Raleway Thin"/>
                <a:sym typeface="Raleway Thin"/>
              </a:rPr>
              <a:t>Moderate case</a:t>
            </a:r>
            <a:endParaRPr/>
          </a:p>
        </p:txBody>
      </p:sp>
      <p:sp>
        <p:nvSpPr>
          <p:cNvPr id="245" name="Google Shape;245;p32"/>
          <p:cNvSpPr txBox="1"/>
          <p:nvPr/>
        </p:nvSpPr>
        <p:spPr>
          <a:xfrm>
            <a:off x="1329668" y="1548125"/>
            <a:ext cx="17475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leway Thin"/>
                <a:ea typeface="Raleway Thin"/>
                <a:cs typeface="Raleway Thin"/>
                <a:sym typeface="Raleway Thin"/>
              </a:rPr>
              <a:t>Healthy</a:t>
            </a:r>
            <a:r>
              <a:rPr lang="en" sz="2000">
                <a:solidFill>
                  <a:schemeClr val="accent5"/>
                </a:solidFill>
                <a:latin typeface="Raleway Thin"/>
                <a:ea typeface="Raleway Thin"/>
                <a:cs typeface="Raleway Thin"/>
                <a:sym typeface="Raleway Thin"/>
              </a:rPr>
              <a:t> case</a:t>
            </a: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70" y="1104450"/>
            <a:ext cx="4065600" cy="140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770" y="3149676"/>
            <a:ext cx="4065600" cy="140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710100" y="3035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372463" y="1577675"/>
            <a:ext cx="25830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Medical domain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★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AI can be a helping hand in assisting medical experts by providing ways for deeper analysis and finding accurate patterns in health data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3174525" y="1514000"/>
            <a:ext cx="2583000" cy="29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Industrial Research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★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Synthetic data can enhance and accelerate the Research to Production pipeline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★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They can fill in gaps in cases where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enough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data are not available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6188523" y="1514000"/>
            <a:ext cx="25830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Ethics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★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Anonymity provided by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Synthetic data can bypass sensitive social issues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56" name="Google Shape;256;p33"/>
          <p:cNvCxnSpPr/>
          <p:nvPr/>
        </p:nvCxnSpPr>
        <p:spPr>
          <a:xfrm>
            <a:off x="3027700" y="1514000"/>
            <a:ext cx="300" cy="27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3"/>
          <p:cNvCxnSpPr/>
          <p:nvPr/>
        </p:nvCxnSpPr>
        <p:spPr>
          <a:xfrm flipH="1">
            <a:off x="5900475" y="1514000"/>
            <a:ext cx="3900" cy="27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ARYUBIA team</a:t>
            </a:r>
            <a:endParaRPr i="1" u="sng"/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338" y="1797375"/>
            <a:ext cx="1499525" cy="14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063" y="1797288"/>
            <a:ext cx="1499700" cy="149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5">
            <a:alphaModFix/>
          </a:blip>
          <a:srcRect b="36396" l="37805" r="24418" t="36885"/>
          <a:stretch/>
        </p:blipFill>
        <p:spPr>
          <a:xfrm>
            <a:off x="6095963" y="1846500"/>
            <a:ext cx="1499700" cy="149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1429013" y="3539050"/>
            <a:ext cx="17382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Electra Zarafeta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AI MSc Student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3641400" y="3539050"/>
            <a:ext cx="18612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Mihalis Gongolidis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ML NLP Researcher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5915225" y="3539050"/>
            <a:ext cx="18612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Arya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Break Scheduler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1267975" y="1246763"/>
            <a:ext cx="65373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 FOR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YOUR ATTENTION!</a:t>
            </a:r>
            <a:endParaRPr sz="4800"/>
          </a:p>
        </p:txBody>
      </p:sp>
      <p:sp>
        <p:nvSpPr>
          <p:cNvPr id="274" name="Google Shape;274;p35"/>
          <p:cNvSpPr txBox="1"/>
          <p:nvPr/>
        </p:nvSpPr>
        <p:spPr>
          <a:xfrm>
            <a:off x="3184075" y="3183925"/>
            <a:ext cx="2705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you have any questions?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4309050" y="1047686"/>
            <a:ext cx="876812" cy="1016653"/>
          </a:xfrm>
          <a:custGeom>
            <a:rect b="b" l="l" r="r" t="t"/>
            <a:pathLst>
              <a:path extrusionOk="0" h="16791" w="11447">
                <a:moveTo>
                  <a:pt x="1" y="1"/>
                </a:moveTo>
                <a:lnTo>
                  <a:pt x="1" y="16791"/>
                </a:lnTo>
                <a:lnTo>
                  <a:pt x="11447" y="16791"/>
                </a:lnTo>
                <a:lnTo>
                  <a:pt x="1144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4309050" y="2064270"/>
            <a:ext cx="876812" cy="1015018"/>
          </a:xfrm>
          <a:custGeom>
            <a:rect b="b" l="l" r="r" t="t"/>
            <a:pathLst>
              <a:path extrusionOk="0" h="16764" w="11447">
                <a:moveTo>
                  <a:pt x="1" y="1"/>
                </a:moveTo>
                <a:lnTo>
                  <a:pt x="1" y="16763"/>
                </a:lnTo>
                <a:lnTo>
                  <a:pt x="11447" y="16763"/>
                </a:lnTo>
                <a:lnTo>
                  <a:pt x="1144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4309050" y="3079218"/>
            <a:ext cx="876812" cy="1016593"/>
          </a:xfrm>
          <a:custGeom>
            <a:rect b="b" l="l" r="r" t="t"/>
            <a:pathLst>
              <a:path extrusionOk="0" h="16790" w="11447">
                <a:moveTo>
                  <a:pt x="1" y="0"/>
                </a:moveTo>
                <a:lnTo>
                  <a:pt x="1" y="16790"/>
                </a:lnTo>
                <a:lnTo>
                  <a:pt x="11447" y="16790"/>
                </a:lnTo>
                <a:lnTo>
                  <a:pt x="1144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type="title"/>
          </p:nvPr>
        </p:nvSpPr>
        <p:spPr>
          <a:xfrm>
            <a:off x="168900" y="1654950"/>
            <a:ext cx="3684900" cy="18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r>
              <a:rPr lang="en"/>
              <a:t> CONTENTS</a:t>
            </a:r>
            <a:endParaRPr/>
          </a:p>
        </p:txBody>
      </p:sp>
      <p:sp>
        <p:nvSpPr>
          <p:cNvPr id="172" name="Google Shape;172;p24"/>
          <p:cNvSpPr txBox="1"/>
          <p:nvPr>
            <p:ph idx="2" type="title"/>
          </p:nvPr>
        </p:nvSpPr>
        <p:spPr>
          <a:xfrm>
            <a:off x="4309050" y="1236812"/>
            <a:ext cx="876900" cy="63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3" name="Google Shape;173;p24"/>
          <p:cNvSpPr txBox="1"/>
          <p:nvPr>
            <p:ph idx="3" type="title"/>
          </p:nvPr>
        </p:nvSpPr>
        <p:spPr>
          <a:xfrm>
            <a:off x="4309050" y="2252579"/>
            <a:ext cx="876900" cy="63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" name="Google Shape;174;p24"/>
          <p:cNvSpPr txBox="1"/>
          <p:nvPr>
            <p:ph idx="4" type="title"/>
          </p:nvPr>
        </p:nvSpPr>
        <p:spPr>
          <a:xfrm>
            <a:off x="4309050" y="3268325"/>
            <a:ext cx="876900" cy="638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5" name="Google Shape;175;p24"/>
          <p:cNvSpPr txBox="1"/>
          <p:nvPr>
            <p:ph idx="6" type="subTitle"/>
          </p:nvPr>
        </p:nvSpPr>
        <p:spPr>
          <a:xfrm>
            <a:off x="5641200" y="1370912"/>
            <a:ext cx="27927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Exploratory Data Analysis</a:t>
            </a:r>
            <a:endParaRPr sz="1600"/>
          </a:p>
        </p:txBody>
      </p:sp>
      <p:sp>
        <p:nvSpPr>
          <p:cNvPr id="176" name="Google Shape;176;p24"/>
          <p:cNvSpPr txBox="1"/>
          <p:nvPr>
            <p:ph idx="8" type="subTitle"/>
          </p:nvPr>
        </p:nvSpPr>
        <p:spPr>
          <a:xfrm>
            <a:off x="5641200" y="2386675"/>
            <a:ext cx="27927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Building the DL model</a:t>
            </a:r>
            <a:endParaRPr sz="1600"/>
          </a:p>
        </p:txBody>
      </p:sp>
      <p:sp>
        <p:nvSpPr>
          <p:cNvPr id="177" name="Google Shape;177;p24"/>
          <p:cNvSpPr txBox="1"/>
          <p:nvPr>
            <p:ph idx="13" type="subTitle"/>
          </p:nvPr>
        </p:nvSpPr>
        <p:spPr>
          <a:xfrm>
            <a:off x="5641200" y="3425475"/>
            <a:ext cx="27927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Evaluation &amp; Conclusion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710100" y="3035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(1)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650" y="1396525"/>
            <a:ext cx="6790000" cy="36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 rot="-5400000">
            <a:off x="599150" y="3870050"/>
            <a:ext cx="9975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Synthetic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 rot="-5400000">
            <a:off x="805850" y="1979325"/>
            <a:ext cx="584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Real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2092500" y="1040600"/>
            <a:ext cx="586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Non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3589125" y="1040600"/>
            <a:ext cx="1007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Very Mild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5474925" y="1040600"/>
            <a:ext cx="586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Mild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6865450" y="1040600"/>
            <a:ext cx="1007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Moderate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10100" y="3035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(2)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700" y="932825"/>
            <a:ext cx="4744600" cy="41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710100" y="3035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Data Distribution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" y="1052013"/>
            <a:ext cx="3339825" cy="30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950" y="1811162"/>
            <a:ext cx="5596476" cy="1521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7"/>
          <p:cNvCxnSpPr/>
          <p:nvPr/>
        </p:nvCxnSpPr>
        <p:spPr>
          <a:xfrm>
            <a:off x="3331950" y="1039950"/>
            <a:ext cx="0" cy="30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710100" y="3035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</a:t>
            </a:r>
            <a:r>
              <a:rPr lang="en"/>
              <a:t> Data Distribution</a:t>
            </a:r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>
            <a:off x="3331950" y="1039950"/>
            <a:ext cx="0" cy="30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5" y="1168150"/>
            <a:ext cx="3027150" cy="280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425" y="1801575"/>
            <a:ext cx="5642599" cy="15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710100" y="3035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vs </a:t>
            </a:r>
            <a:r>
              <a:rPr lang="en"/>
              <a:t>Synthetic Data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975" y="1048950"/>
            <a:ext cx="3409450" cy="310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789" y="1048950"/>
            <a:ext cx="3409450" cy="316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710100" y="3035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of AryubiaNet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025" y="1283325"/>
            <a:ext cx="7007950" cy="32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710100" y="303525"/>
            <a:ext cx="772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Objectives &amp; Evaluation</a:t>
            </a:r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261775" y="1361825"/>
            <a:ext cx="5511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leway Thin"/>
                <a:ea typeface="Raleway Thin"/>
                <a:cs typeface="Raleway Thin"/>
                <a:sym typeface="Raleway Thin"/>
              </a:rPr>
              <a:t>Training Set 1: Real MRI Dataset</a:t>
            </a:r>
            <a:endParaRPr sz="2000">
              <a:solidFill>
                <a:schemeClr val="accent5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5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261775" y="3518050"/>
            <a:ext cx="3601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leway Thin"/>
                <a:ea typeface="Raleway Thin"/>
                <a:cs typeface="Raleway Thin"/>
                <a:sym typeface="Raleway Thin"/>
              </a:rPr>
              <a:t>Test</a:t>
            </a:r>
            <a:r>
              <a:rPr lang="en" sz="2000">
                <a:solidFill>
                  <a:schemeClr val="accent5"/>
                </a:solidFill>
                <a:latin typeface="Raleway Thin"/>
                <a:ea typeface="Raleway Thin"/>
                <a:cs typeface="Raleway Thin"/>
                <a:sym typeface="Raleway Thin"/>
              </a:rPr>
              <a:t> Set: Real MRI Dataset V.2</a:t>
            </a:r>
            <a:endParaRPr sz="2000">
              <a:solidFill>
                <a:schemeClr val="accent5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294625" y="3965250"/>
            <a:ext cx="3280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Non - 640, Very Mild - 448, Mild - 179, Moderate - 12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261775" y="2365500"/>
            <a:ext cx="5010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Raleway Thin"/>
                <a:ea typeface="Raleway Thin"/>
                <a:cs typeface="Raleway Thin"/>
                <a:sym typeface="Raleway Thin"/>
              </a:rPr>
              <a:t>Training Set 2: Real+Synthetic MRI Dataset</a:t>
            </a:r>
            <a:endParaRPr sz="2000">
              <a:solidFill>
                <a:schemeClr val="accent5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374975" y="1919925"/>
            <a:ext cx="1188600" cy="317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374975" y="2996925"/>
            <a:ext cx="3866100" cy="317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5876700" y="1664325"/>
            <a:ext cx="255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57.76% accuracy</a:t>
            </a:r>
            <a:endParaRPr b="1"/>
          </a:p>
        </p:txBody>
      </p:sp>
      <p:sp>
        <p:nvSpPr>
          <p:cNvPr id="237" name="Google Shape;237;p31"/>
          <p:cNvSpPr txBox="1"/>
          <p:nvPr/>
        </p:nvSpPr>
        <p:spPr>
          <a:xfrm>
            <a:off x="5876700" y="2741325"/>
            <a:ext cx="255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65.54% accuracy</a:t>
            </a:r>
            <a:endParaRPr b="1"/>
          </a:p>
        </p:txBody>
      </p:sp>
      <p:sp>
        <p:nvSpPr>
          <p:cNvPr id="238" name="Google Shape;238;p31"/>
          <p:cNvSpPr/>
          <p:nvPr/>
        </p:nvSpPr>
        <p:spPr>
          <a:xfrm>
            <a:off x="374975" y="4350450"/>
            <a:ext cx="240600" cy="317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ental Health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FF1EF"/>
      </a:accent1>
      <a:accent2>
        <a:srgbClr val="B1E6DE"/>
      </a:accent2>
      <a:accent3>
        <a:srgbClr val="6CC3B6"/>
      </a:accent3>
      <a:accent4>
        <a:srgbClr val="54A9A6"/>
      </a:accent4>
      <a:accent5>
        <a:srgbClr val="194656"/>
      </a:accent5>
      <a:accent6>
        <a:srgbClr val="EB895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